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pPr>
              <a:defRPr/>
            </a:pPr>
            <a:fld id="{48281202-1240-4A26-910D-ABD51DBA151B}" type="datetimeFigureOut">
              <a:rPr lang="en-US" smtClean="0"/>
              <a:pPr>
                <a:defRPr/>
              </a:pPr>
              <a:t>10/25/2019</a:t>
            </a:fld>
            <a:endParaRPr lang="es-ES_tradn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pPr>
              <a:defRPr/>
            </a:pPr>
            <a:fld id="{B862439B-107E-44EA-9B6A-456EF7638F1E}" type="slidenum">
              <a:rPr lang="es-ES_tradnl" smtClean="0"/>
              <a:pPr>
                <a:defRPr/>
              </a:pPr>
              <a:t>‹#›</a:t>
            </a:fld>
            <a:endParaRPr lang="es-ES_trad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D57301-63DE-4154-826B-484FBA005D1C}" type="datetimeFigureOut">
              <a:rPr lang="en-US" smtClean="0"/>
              <a:pPr>
                <a:defRPr/>
              </a:pPr>
              <a:t>10/25/2019</a:t>
            </a:fld>
            <a:endParaRPr lang="es-ES_tradn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C3649D-F7AA-4E7A-A348-A0575EA02AA8}" type="slidenum">
              <a:rPr lang="es-ES_tradnl" smtClean="0"/>
              <a:pPr>
                <a:defRPr/>
              </a:pPr>
              <a:t>‹#›</a:t>
            </a:fld>
            <a:endParaRPr lang="es-ES_tradnl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FDDAFC-4826-4848-AB25-0D5F4542B32E}" type="datetimeFigureOut">
              <a:rPr lang="en-US" smtClean="0"/>
              <a:pPr>
                <a:defRPr/>
              </a:pPr>
              <a:t>10/25/2019</a:t>
            </a:fld>
            <a:endParaRPr lang="es-ES_tradn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4C3495-F658-4A16-A016-F5F077CAFE95}" type="slidenum">
              <a:rPr lang="es-ES_tradnl" smtClean="0"/>
              <a:pPr>
                <a:defRPr/>
              </a:pPr>
              <a:t>‹#›</a:t>
            </a:fld>
            <a:endParaRPr lang="es-ES_tradnl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D6D4BF-31E1-438C-B6ED-C5BB33465B16}" type="datetimeFigureOut">
              <a:rPr lang="en-US" smtClean="0"/>
              <a:pPr>
                <a:defRPr/>
              </a:pPr>
              <a:t>10/25/2019</a:t>
            </a:fld>
            <a:endParaRPr lang="es-ES_trad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2989B7-8870-415B-86B8-64583E346F2A}" type="slidenum">
              <a:rPr lang="es-ES_tradnl" smtClean="0"/>
              <a:pPr>
                <a:defRPr/>
              </a:pPr>
              <a:t>‹#›</a:t>
            </a:fld>
            <a:endParaRPr lang="es-ES_tradnl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pPr>
              <a:defRPr/>
            </a:pPr>
            <a:fld id="{AB09A309-F7CF-4917-A208-6CA0E77E75C6}" type="datetimeFigureOut">
              <a:rPr lang="en-US" smtClean="0"/>
              <a:pPr>
                <a:defRPr/>
              </a:pPr>
              <a:t>10/25/2019</a:t>
            </a:fld>
            <a:endParaRPr lang="es-ES_tradnl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pPr>
              <a:defRPr/>
            </a:pPr>
            <a:fld id="{267F3468-FF92-4A1B-9F28-8BBF9C460B56}" type="slidenum">
              <a:rPr lang="es-ES_tradnl" smtClean="0"/>
              <a:pPr>
                <a:defRPr/>
              </a:pPr>
              <a:t>‹#›</a:t>
            </a:fld>
            <a:endParaRPr lang="es-ES_tradnl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6B0C541-73EA-4F0D-A915-362453A6BD01}" type="datetimeFigureOut">
              <a:rPr lang="en-US" smtClean="0"/>
              <a:pPr>
                <a:defRPr/>
              </a:pPr>
              <a:t>10/25/2019</a:t>
            </a:fld>
            <a:endParaRPr lang="es-ES_tradnl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3577184-6DF9-46E4-931D-E36785648BD2}" type="slidenum">
              <a:rPr lang="es-ES_tradnl" smtClean="0"/>
              <a:pPr>
                <a:defRPr/>
              </a:pPr>
              <a:t>‹#›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fld id="{F73ED46B-7CD6-4A9E-AC2B-1A4F8ABE7635}" type="datetimeFigureOut">
              <a:rPr lang="en-US" smtClean="0"/>
              <a:pPr>
                <a:defRPr/>
              </a:pPr>
              <a:t>10/25/2019</a:t>
            </a:fld>
            <a:endParaRPr lang="es-ES_tradnl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70371179-27D5-4822-8147-73A373DAB5C7}" type="slidenum">
              <a:rPr lang="es-ES_tradnl" smtClean="0"/>
              <a:pPr>
                <a:defRPr/>
              </a:pPr>
              <a:t>‹#›</a:t>
            </a:fld>
            <a:endParaRPr lang="es-ES_tradnl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C92789-E2CB-43C0-902F-8C4BAF0B24F1}" type="datetimeFigureOut">
              <a:rPr lang="en-US" smtClean="0"/>
              <a:pPr>
                <a:defRPr/>
              </a:pPr>
              <a:t>10/25/2019</a:t>
            </a:fld>
            <a:endParaRPr lang="es-ES_tradnl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BDEA27-A9BA-4DC8-B0A0-0FAA0A9FB71D}" type="slidenum">
              <a:rPr lang="es-ES_tradnl" smtClean="0"/>
              <a:pPr>
                <a:defRPr/>
              </a:pPr>
              <a:t>‹#›</a:t>
            </a:fld>
            <a:endParaRPr lang="es-ES_tradnl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77BF65-CB30-4536-9789-B6DC0E08F6C6}" type="datetimeFigureOut">
              <a:rPr lang="en-US" smtClean="0"/>
              <a:pPr>
                <a:defRPr/>
              </a:pPr>
              <a:t>10/25/2019</a:t>
            </a:fld>
            <a:endParaRPr lang="es-ES_tradn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EC7AD3-6983-4AB5-B707-FD907C4498E9}" type="slidenum">
              <a:rPr lang="es-ES_tradnl" smtClean="0"/>
              <a:pPr>
                <a:defRPr/>
              </a:pPr>
              <a:t>‹#›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5C3B07AB-F65E-4C72-ACA2-65CED845F4B1}" type="datetimeFigureOut">
              <a:rPr lang="en-US" smtClean="0"/>
              <a:pPr>
                <a:defRPr/>
              </a:pPr>
              <a:t>10/25/2019</a:t>
            </a:fld>
            <a:endParaRPr lang="es-ES_tradnl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50359FC4-5860-4066-A0D4-5335D83C446A}" type="slidenum">
              <a:rPr lang="es-ES_tradnl" smtClean="0"/>
              <a:pPr>
                <a:defRPr/>
              </a:pPr>
              <a:t>‹#›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4B48E9-D0EE-42D4-A9BE-2E433E8EF49E}" type="datetimeFigureOut">
              <a:rPr lang="en-US" smtClean="0"/>
              <a:pPr>
                <a:defRPr/>
              </a:pPr>
              <a:t>10/25/2019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8EF1-8491-49C8-96B1-F47E21880103}" type="slidenum">
              <a:rPr lang="es-ES_tradnl" smtClean="0"/>
              <a:pPr>
                <a:defRPr/>
              </a:pPr>
              <a:t>‹#›</a:t>
            </a:fld>
            <a:endParaRPr lang="es-ES_tradnl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7C054BD-CD3F-4AFB-A269-7C6C0CE75953}" type="datetimeFigureOut">
              <a:rPr lang="en-US" smtClean="0"/>
              <a:pPr>
                <a:defRPr/>
              </a:pPr>
              <a:t>10/25/2019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8A5DE5C-D433-47D4-ACD6-2E518D60674E}" type="slidenum">
              <a:rPr lang="es-ES_tradnl" smtClean="0"/>
              <a:pPr>
                <a:defRPr/>
              </a:pPr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Pronombres de Objeto Directo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2253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ES" b="1" smtClean="0"/>
              <a:t>   También pueden ir detrás de infinitivos 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r>
              <a:rPr lang="es-ES" smtClean="0"/>
              <a:t>    El mesero va a dar la cuenta </a:t>
            </a:r>
            <a:r>
              <a:rPr lang="es-ES" u="sng" smtClean="0">
                <a:solidFill>
                  <a:schemeClr val="accent2"/>
                </a:solidFill>
              </a:rPr>
              <a:t>a Laura</a:t>
            </a:r>
            <a:r>
              <a:rPr lang="es-ES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 typeface="Arial" charset="0"/>
              <a:buNone/>
            </a:pPr>
            <a:r>
              <a:rPr lang="es-ES" smtClean="0"/>
              <a:t>    El mesero va a dar</a:t>
            </a:r>
            <a:r>
              <a:rPr lang="es-ES" u="sng" smtClean="0">
                <a:solidFill>
                  <a:schemeClr val="accent2"/>
                </a:solidFill>
              </a:rPr>
              <a:t>le</a:t>
            </a:r>
            <a:r>
              <a:rPr lang="es-ES" smtClean="0"/>
              <a:t> la cuenta </a:t>
            </a:r>
          </a:p>
          <a:p>
            <a:pPr eaLnBrk="1" hangingPunct="1">
              <a:buFont typeface="Arial" charset="0"/>
              <a:buNone/>
            </a:pPr>
            <a:r>
              <a:rPr lang="es-ES" smtClean="0"/>
              <a:t>    El mesero </a:t>
            </a:r>
            <a:r>
              <a:rPr lang="es-ES" u="sng" smtClean="0">
                <a:solidFill>
                  <a:schemeClr val="accent2"/>
                </a:solidFill>
              </a:rPr>
              <a:t>le</a:t>
            </a:r>
            <a:r>
              <a:rPr lang="es-ES" smtClean="0">
                <a:solidFill>
                  <a:schemeClr val="accent2"/>
                </a:solidFill>
              </a:rPr>
              <a:t> </a:t>
            </a:r>
            <a:r>
              <a:rPr lang="es-ES" smtClean="0"/>
              <a:t>va a dar la cuenta</a:t>
            </a:r>
          </a:p>
          <a:p>
            <a:pPr eaLnBrk="1" hangingPunct="1">
              <a:buFont typeface="Arial" charset="0"/>
              <a:buNone/>
            </a:pPr>
            <a:endParaRPr lang="es-E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2355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ES" b="1" smtClean="0"/>
              <a:t>También pueden ir detrás del presente </a:t>
            </a:r>
          </a:p>
          <a:p>
            <a:pPr eaLnBrk="1" hangingPunct="1">
              <a:buFont typeface="Arial" charset="0"/>
              <a:buNone/>
            </a:pPr>
            <a:r>
              <a:rPr lang="es-ES" b="1" smtClean="0"/>
              <a:t>progresivo o del imperfecto progresivo </a:t>
            </a:r>
          </a:p>
          <a:p>
            <a:pPr eaLnBrk="1" hangingPunct="1">
              <a:buFont typeface="Arial" charset="0"/>
              <a:buNone/>
            </a:pPr>
            <a:endParaRPr lang="es-ES" smtClean="0"/>
          </a:p>
          <a:p>
            <a:pPr eaLnBrk="1" hangingPunct="1">
              <a:buFont typeface="Arial" charset="0"/>
              <a:buNone/>
            </a:pPr>
            <a:r>
              <a:rPr lang="es-ES" smtClean="0"/>
              <a:t>    El mesero está dando la cuenta </a:t>
            </a:r>
            <a:r>
              <a:rPr lang="es-ES" u="sng" smtClean="0">
                <a:solidFill>
                  <a:schemeClr val="accent2"/>
                </a:solidFill>
              </a:rPr>
              <a:t>a Laura</a:t>
            </a:r>
            <a:r>
              <a:rPr lang="es-ES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 typeface="Arial" charset="0"/>
              <a:buNone/>
            </a:pPr>
            <a:r>
              <a:rPr lang="es-ES" smtClean="0"/>
              <a:t>    El mesero está dándo</a:t>
            </a:r>
            <a:r>
              <a:rPr lang="es-ES" u="sng" smtClean="0">
                <a:solidFill>
                  <a:schemeClr val="accent2"/>
                </a:solidFill>
              </a:rPr>
              <a:t>le</a:t>
            </a:r>
            <a:r>
              <a:rPr lang="es-ES" smtClean="0"/>
              <a:t> la cuenta </a:t>
            </a:r>
          </a:p>
          <a:p>
            <a:pPr eaLnBrk="1" hangingPunct="1">
              <a:buFont typeface="Arial" charset="0"/>
              <a:buNone/>
            </a:pPr>
            <a:r>
              <a:rPr lang="es-ES" smtClean="0"/>
              <a:t>    El mesero </a:t>
            </a:r>
            <a:r>
              <a:rPr lang="es-ES" u="sng" smtClean="0">
                <a:solidFill>
                  <a:schemeClr val="accent2"/>
                </a:solidFill>
              </a:rPr>
              <a:t>le</a:t>
            </a:r>
            <a:r>
              <a:rPr lang="es-ES" smtClean="0"/>
              <a:t> está dando la cuenta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2457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Hacer la actividad 9 en la p.159 del libro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Doble Objeto</a:t>
            </a:r>
          </a:p>
        </p:txBody>
      </p:sp>
      <p:sp>
        <p:nvSpPr>
          <p:cNvPr id="2560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smtClean="0"/>
              <a:t>Debes poner primero el Objeto indirecto</a:t>
            </a:r>
            <a:endParaRPr lang="en-US" smtClean="0"/>
          </a:p>
          <a:p>
            <a:pPr>
              <a:buFont typeface="Arial" charset="0"/>
              <a:buNone/>
            </a:pPr>
            <a:r>
              <a:rPr lang="es-ES" smtClean="0"/>
              <a:t>   </a:t>
            </a:r>
          </a:p>
          <a:p>
            <a:pPr>
              <a:buFont typeface="Arial" charset="0"/>
              <a:buNone/>
            </a:pPr>
            <a:r>
              <a:rPr lang="es-ES" smtClean="0"/>
              <a:t>    Ejemplo: El camarero sirvió frijoles a mí     </a:t>
            </a:r>
          </a:p>
          <a:p>
            <a:pPr>
              <a:buFont typeface="Arial" charset="0"/>
              <a:buNone/>
            </a:pPr>
            <a:r>
              <a:rPr lang="es-ES" smtClean="0"/>
              <a:t>                     El camarero me los sirvió</a:t>
            </a:r>
          </a:p>
          <a:p>
            <a:pPr>
              <a:buFont typeface="Arial" charset="0"/>
              <a:buNone/>
            </a:pPr>
            <a:r>
              <a:rPr lang="es-ES" smtClean="0"/>
              <a:t>         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smtClean="0"/>
          </a:p>
        </p:txBody>
      </p:sp>
      <p:sp>
        <p:nvSpPr>
          <p:cNvPr id="2662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smtClean="0"/>
              <a:t>Si los dos pronombres están en tercera persona cambias el indirecto a </a:t>
            </a:r>
            <a:r>
              <a:rPr lang="es-ES" b="1" u="sng" smtClean="0"/>
              <a:t>se</a:t>
            </a:r>
            <a:endParaRPr lang="en-US" smtClean="0"/>
          </a:p>
          <a:p>
            <a:pPr>
              <a:buFont typeface="Arial" charset="0"/>
              <a:buNone/>
            </a:pPr>
            <a:endParaRPr lang="es-ES" smtClean="0"/>
          </a:p>
          <a:p>
            <a:pPr>
              <a:buFont typeface="Arial" charset="0"/>
              <a:buNone/>
            </a:pPr>
            <a:r>
              <a:rPr lang="es-ES" smtClean="0"/>
              <a:t>     Ejemplo: Pedí una servilleta al mesero </a:t>
            </a:r>
          </a:p>
          <a:p>
            <a:pPr>
              <a:buFont typeface="Arial" charset="0"/>
              <a:buNone/>
            </a:pPr>
            <a:r>
              <a:rPr lang="es-ES" smtClean="0"/>
              <a:t>                      Se la pedí</a:t>
            </a:r>
          </a:p>
          <a:p>
            <a:pPr>
              <a:buFont typeface="Arial" charset="0"/>
              <a:buNone/>
            </a:pPr>
            <a:r>
              <a:rPr lang="es-ES" smtClean="0"/>
              <a:t>                      Compré una bicicleta a Jaime </a:t>
            </a:r>
          </a:p>
          <a:p>
            <a:pPr>
              <a:buFont typeface="Arial" charset="0"/>
              <a:buNone/>
            </a:pPr>
            <a:r>
              <a:rPr lang="es-ES" smtClean="0"/>
              <a:t>                      Se la compré                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smtClean="0"/>
          </a:p>
        </p:txBody>
      </p:sp>
      <p:sp>
        <p:nvSpPr>
          <p:cNvPr id="2765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smtClean="0"/>
              <a:t>Los pronombres de Objeto Indirecto se colocan antes del verbo conjugado: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s-ES" smtClean="0"/>
              <a:t>    El mesero dio la cuenta </a:t>
            </a:r>
            <a:r>
              <a:rPr lang="es-ES" u="sng" smtClean="0"/>
              <a:t>a Laura</a:t>
            </a:r>
            <a:r>
              <a:rPr lang="es-ES" smtClean="0"/>
              <a:t> </a:t>
            </a:r>
          </a:p>
          <a:p>
            <a:pPr>
              <a:buFont typeface="Arial" charset="0"/>
              <a:buNone/>
            </a:pPr>
            <a:endParaRPr lang="es-ES" smtClean="0"/>
          </a:p>
          <a:p>
            <a:pPr>
              <a:buFont typeface="Arial" charset="0"/>
              <a:buNone/>
            </a:pPr>
            <a:r>
              <a:rPr lang="es-ES" smtClean="0"/>
              <a:t>    El mesero </a:t>
            </a:r>
            <a:r>
              <a:rPr lang="es-ES" u="sng" smtClean="0"/>
              <a:t>se</a:t>
            </a:r>
            <a:r>
              <a:rPr lang="es-ES" smtClean="0"/>
              <a:t> </a:t>
            </a:r>
            <a:r>
              <a:rPr lang="es-ES" u="sng" smtClean="0"/>
              <a:t>la</a:t>
            </a:r>
            <a:r>
              <a:rPr lang="es-ES" smtClean="0"/>
              <a:t> dio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smtClean="0"/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b="1" smtClean="0"/>
              <a:t>También pueden ir detrás de infinitivos y gerundios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mtClean="0"/>
              <a:t>    Mi madre va a comprar a mi hermano una computadora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s-ES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mtClean="0"/>
              <a:t>    Mi madre va a comprár</a:t>
            </a:r>
            <a:r>
              <a:rPr lang="es-ES" u="sng" smtClean="0"/>
              <a:t>sela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s-ES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mtClean="0"/>
              <a:t>    Mi madre </a:t>
            </a:r>
            <a:r>
              <a:rPr lang="es-ES" u="sng" smtClean="0"/>
              <a:t>se</a:t>
            </a:r>
            <a:r>
              <a:rPr lang="es-ES" smtClean="0"/>
              <a:t> </a:t>
            </a:r>
            <a:r>
              <a:rPr lang="es-ES" u="sng" smtClean="0"/>
              <a:t>la </a:t>
            </a:r>
            <a:r>
              <a:rPr lang="es-ES" smtClean="0"/>
              <a:t>va a comprar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mtClean="0"/>
              <a:t>  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smtClean="0"/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s-ES" dirty="0" smtClean="0"/>
              <a:t>    Estoy sirviendo a Jorge frijoles</a:t>
            </a:r>
          </a:p>
          <a:p>
            <a:pPr>
              <a:buFont typeface="Arial" charset="0"/>
              <a:buNone/>
            </a:pPr>
            <a:r>
              <a:rPr lang="es-ES" dirty="0" smtClean="0"/>
              <a:t>    Estoy sirviéndo</a:t>
            </a:r>
            <a:r>
              <a:rPr lang="es-ES" u="sng" dirty="0" smtClean="0"/>
              <a:t>selos </a:t>
            </a:r>
          </a:p>
          <a:p>
            <a:pPr>
              <a:buFont typeface="Arial" charset="0"/>
              <a:buNone/>
            </a:pPr>
            <a:endParaRPr lang="es-ES" dirty="0" smtClean="0"/>
          </a:p>
          <a:p>
            <a:pPr>
              <a:buFont typeface="Arial" charset="0"/>
              <a:buNone/>
            </a:pPr>
            <a:r>
              <a:rPr lang="es-ES" dirty="0" smtClean="0"/>
              <a:t>    </a:t>
            </a:r>
            <a:r>
              <a:rPr lang="es-ES" u="sng" dirty="0" smtClean="0"/>
              <a:t>Se</a:t>
            </a:r>
            <a:r>
              <a:rPr lang="es-ES" dirty="0" smtClean="0"/>
              <a:t> </a:t>
            </a:r>
            <a:r>
              <a:rPr lang="es-ES" u="sng" dirty="0" smtClean="0"/>
              <a:t>los</a:t>
            </a:r>
            <a:r>
              <a:rPr lang="es-ES" dirty="0" smtClean="0"/>
              <a:t> estoy sirviendo</a:t>
            </a:r>
          </a:p>
          <a:p>
            <a:endParaRPr lang="es-E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smtClean="0"/>
          </a:p>
        </p:txBody>
      </p:sp>
      <p:sp>
        <p:nvSpPr>
          <p:cNvPr id="30723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Tú das dinero a los pobres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__________________________________________________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¿Tú vas a escribir muchas cartas a mí?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__________________________________________________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Mis nietos dan muchos abrazos a mí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__________________________________________________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Siempre me dicen la verdad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__________________________________________________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Estoy explicando la información a la señora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__________________________________________________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smtClean="0"/>
          </a:p>
        </p:txBody>
      </p:sp>
      <p:sp>
        <p:nvSpPr>
          <p:cNvPr id="31747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Compramos boletos para nuestros amigos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__________________________________________________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Ese chico compra un bolso para su novia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__________________________________________________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El cine vende boletos más baratos para estudiantes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__________________________________________________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Voy a pedir la cuenta al mesero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__________________________________________________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Mi amigo recomienda el pollo asado a mí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s-ES" sz="2400" dirty="0" smtClean="0"/>
              <a:t>__________________________________________________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Pronombres de Objeto Directo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800" b="1" dirty="0"/>
              <a:t>El Objeto Directo recibe la acción del verbo</a:t>
            </a:r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800" b="1" dirty="0"/>
              <a:t>Responde a la pregunta ¿Qué? o ¿A quién?</a:t>
            </a:r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     The </a:t>
            </a:r>
            <a:r>
              <a:rPr lang="en-US" sz="2800" dirty="0"/>
              <a:t>direct object answers the question </a:t>
            </a:r>
            <a:r>
              <a:rPr lang="en-US" sz="2800" b="1" dirty="0" smtClean="0"/>
              <a:t>What? Or </a:t>
            </a:r>
            <a:r>
              <a:rPr lang="en-US" sz="2800" b="1" dirty="0"/>
              <a:t>Whom?</a:t>
            </a:r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800" b="1" dirty="0" smtClean="0"/>
              <a:t>    me</a:t>
            </a:r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800" b="1" dirty="0" smtClean="0"/>
              <a:t>    te</a:t>
            </a:r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800" b="1" dirty="0" smtClean="0"/>
              <a:t>    lo/la</a:t>
            </a:r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800" b="1" dirty="0" smtClean="0"/>
              <a:t>    nos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800" b="1" dirty="0" smtClean="0"/>
              <a:t>    os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800" b="1" dirty="0" smtClean="0"/>
              <a:t>    los/las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_tradn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_tradnl" smtClean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ES" sz="3200" b="1" dirty="0" smtClean="0"/>
              <a:t>Ejemplos: </a:t>
            </a:r>
          </a:p>
          <a:p>
            <a:pPr eaLnBrk="1" hangingPunct="1">
              <a:buFont typeface="Arial" charset="0"/>
              <a:buNone/>
            </a:pPr>
            <a:endParaRPr lang="es-ES" sz="3200" b="1" dirty="0" smtClean="0"/>
          </a:p>
          <a:p>
            <a:pPr eaLnBrk="1" hangingPunct="1">
              <a:buFont typeface="Arial" charset="0"/>
              <a:buNone/>
            </a:pPr>
            <a:r>
              <a:rPr lang="es-ES" sz="3200" b="1" dirty="0" smtClean="0"/>
              <a:t>     Comemos </a:t>
            </a:r>
            <a:r>
              <a:rPr lang="es-ES" sz="3200" b="1" u="sng" dirty="0" smtClean="0"/>
              <a:t>una torta</a:t>
            </a:r>
            <a:r>
              <a:rPr lang="es-ES" sz="3200" b="1" dirty="0" smtClean="0"/>
              <a:t>  &gt;  </a:t>
            </a:r>
            <a:r>
              <a:rPr lang="es-ES" sz="3200" b="1" u="sng" dirty="0" smtClean="0"/>
              <a:t>La</a:t>
            </a:r>
            <a:r>
              <a:rPr lang="es-ES" sz="3200" b="1" dirty="0" smtClean="0"/>
              <a:t> comemos</a:t>
            </a:r>
          </a:p>
          <a:p>
            <a:pPr eaLnBrk="1" hangingPunct="1">
              <a:buFont typeface="Arial" charset="0"/>
              <a:buNone/>
            </a:pPr>
            <a:r>
              <a:rPr lang="es-ES" sz="3200" b="1" u="sng" dirty="0" smtClean="0"/>
              <a:t>              </a:t>
            </a:r>
            <a:endParaRPr lang="en-US" sz="3200" b="1" dirty="0" smtClean="0"/>
          </a:p>
          <a:p>
            <a:pPr eaLnBrk="1" hangingPunct="1">
              <a:buFont typeface="Arial" charset="0"/>
              <a:buNone/>
            </a:pPr>
            <a:r>
              <a:rPr lang="es-ES" sz="3200" b="1" dirty="0" smtClean="0"/>
              <a:t>     Llamamos </a:t>
            </a:r>
            <a:r>
              <a:rPr lang="es-ES" sz="3200" b="1" u="sng" dirty="0" smtClean="0"/>
              <a:t>al mesero</a:t>
            </a:r>
            <a:r>
              <a:rPr lang="es-ES" sz="3200" b="1" dirty="0" smtClean="0"/>
              <a:t> &gt;  </a:t>
            </a:r>
            <a:r>
              <a:rPr lang="es-ES" sz="3200" b="1" u="sng" dirty="0" smtClean="0"/>
              <a:t>Lo</a:t>
            </a:r>
            <a:r>
              <a:rPr lang="es-ES" sz="3200" b="1" dirty="0" smtClean="0"/>
              <a:t> llamamos</a:t>
            </a:r>
            <a:endParaRPr lang="en-US" sz="3200" b="1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/>
            <a:endParaRPr lang="es-ES_tradnl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_tradnl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ES" sz="3600" b="1" dirty="0" smtClean="0"/>
              <a:t>    Los pronombres de Objeto Directo se colocan antes del verbo conjugado:</a:t>
            </a:r>
            <a:endParaRPr lang="en-US" sz="3600" dirty="0" smtClean="0"/>
          </a:p>
          <a:p>
            <a:pPr eaLnBrk="1" hangingPunct="1">
              <a:buFont typeface="Arial" charset="0"/>
              <a:buNone/>
            </a:pPr>
            <a:endParaRPr lang="en-US" sz="3600" dirty="0" smtClean="0"/>
          </a:p>
          <a:p>
            <a:pPr eaLnBrk="1" hangingPunct="1">
              <a:buFont typeface="Arial" charset="0"/>
              <a:buNone/>
            </a:pPr>
            <a:r>
              <a:rPr lang="es-ES" sz="3600" dirty="0" smtClean="0"/>
              <a:t>     Compro </a:t>
            </a:r>
            <a:r>
              <a:rPr lang="es-ES" sz="3600" u="sng" dirty="0" smtClean="0"/>
              <a:t>azúcar</a:t>
            </a:r>
            <a:r>
              <a:rPr lang="es-ES" sz="3600" dirty="0" smtClean="0"/>
              <a:t> &gt; </a:t>
            </a:r>
            <a:r>
              <a:rPr lang="es-ES" sz="3600" u="sng" dirty="0" smtClean="0"/>
              <a:t>La </a:t>
            </a:r>
            <a:r>
              <a:rPr lang="es-ES" sz="3600" dirty="0" smtClean="0"/>
              <a:t>compro </a:t>
            </a:r>
            <a:endParaRPr lang="en-US" sz="3600" dirty="0" smtClean="0"/>
          </a:p>
          <a:p>
            <a:pPr eaLnBrk="1" hangingPunct="1">
              <a:buFont typeface="Arial" charset="0"/>
              <a:buNone/>
            </a:pPr>
            <a:endParaRPr lang="en-US" sz="3600" dirty="0" smtClean="0"/>
          </a:p>
          <a:p>
            <a:pPr eaLnBrk="1" hangingPunct="1"/>
            <a:endParaRPr lang="es-ES_tradnl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dirty="0" smtClean="0"/>
              <a:t>DOBLE VERBO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ES" b="1" dirty="0" smtClean="0"/>
              <a:t>   </a:t>
            </a:r>
            <a:r>
              <a:rPr lang="es-ES" sz="3600" dirty="0" smtClean="0"/>
              <a:t>Quiero comprar </a:t>
            </a:r>
            <a:r>
              <a:rPr lang="es-ES" sz="3600" u="sng" dirty="0" smtClean="0"/>
              <a:t>azúcar</a:t>
            </a:r>
            <a:r>
              <a:rPr lang="es-ES" sz="3600" dirty="0" smtClean="0"/>
              <a:t> </a:t>
            </a:r>
          </a:p>
          <a:p>
            <a:pPr eaLnBrk="1" hangingPunct="1">
              <a:buFont typeface="Arial" charset="0"/>
              <a:buNone/>
            </a:pPr>
            <a:endParaRPr lang="es-ES" sz="3600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s-ES" sz="3600" dirty="0" smtClean="0"/>
              <a:t>Quiero comprar</a:t>
            </a:r>
            <a:r>
              <a:rPr lang="es-ES" sz="3600" u="sng" dirty="0" smtClean="0"/>
              <a:t>la </a:t>
            </a:r>
          </a:p>
          <a:p>
            <a:pPr marL="0" indent="0" eaLnBrk="1" hangingPunct="1">
              <a:buNone/>
            </a:pPr>
            <a:endParaRPr lang="es-ES" sz="3600" u="sng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s-ES" sz="3600" u="sng" dirty="0" smtClean="0"/>
              <a:t>La</a:t>
            </a:r>
            <a:r>
              <a:rPr lang="es-ES" sz="3600" dirty="0" smtClean="0"/>
              <a:t> quiero comprar</a:t>
            </a:r>
            <a:endParaRPr lang="en-US" sz="3600" dirty="0" smtClean="0"/>
          </a:p>
          <a:p>
            <a:pPr eaLnBrk="1" hangingPunct="1">
              <a:buFont typeface="Arial" charset="0"/>
              <a:buNone/>
            </a:pPr>
            <a:endParaRPr lang="en-US" sz="3600" dirty="0" smtClean="0"/>
          </a:p>
          <a:p>
            <a:pPr eaLnBrk="1" hangingPunct="1">
              <a:buFont typeface="Arial" charset="0"/>
              <a:buNone/>
            </a:pPr>
            <a:endParaRPr lang="en-US" sz="3600" dirty="0" smtClean="0"/>
          </a:p>
          <a:p>
            <a:pPr eaLnBrk="1" hangingPunct="1"/>
            <a:endParaRPr lang="es-ES_tradnl" sz="3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_tradn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dirty="0"/>
              <a:t>Como </a:t>
            </a:r>
            <a:r>
              <a:rPr lang="es-ES" dirty="0" smtClean="0"/>
              <a:t>cebollas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dirty="0" smtClean="0"/>
              <a:t>Comes pescado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dirty="0" smtClean="0"/>
              <a:t>Queremos comprar tomates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dirty="0" smtClean="0"/>
              <a:t>Tomaron las tapas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eaLnBrk="1" hangingPunct="1"/>
            <a:r>
              <a:rPr lang="es-ES" dirty="0" smtClean="0"/>
              <a:t>Pronombres de Objeto Indirecto</a:t>
            </a:r>
          </a:p>
        </p:txBody>
      </p:sp>
      <p:sp>
        <p:nvSpPr>
          <p:cNvPr id="19458" name="Rectangle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67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s-ES" sz="3600" b="1" dirty="0" smtClean="0"/>
          </a:p>
          <a:p>
            <a:pPr eaLnBrk="1" hangingPunct="1">
              <a:buFont typeface="Arial" charset="0"/>
              <a:buNone/>
            </a:pPr>
            <a:r>
              <a:rPr lang="es-ES" b="1" u="sng" dirty="0" smtClean="0"/>
              <a:t>   </a:t>
            </a:r>
            <a:endParaRPr lang="es-ES" b="1" dirty="0" smtClean="0"/>
          </a:p>
          <a:p>
            <a:pPr eaLnBrk="1" hangingPunct="1">
              <a:buFont typeface="Arial" charset="0"/>
              <a:buNone/>
            </a:pPr>
            <a:r>
              <a:rPr lang="es-ES" dirty="0" smtClean="0"/>
              <a:t> 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457200" y="1143000"/>
            <a:ext cx="83058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b="1" dirty="0" smtClean="0"/>
          </a:p>
          <a:p>
            <a:r>
              <a:rPr lang="es-ES" b="1" dirty="0" smtClean="0"/>
              <a:t>Responde </a:t>
            </a:r>
            <a:r>
              <a:rPr lang="es-ES" b="1" dirty="0"/>
              <a:t>a la pregunta </a:t>
            </a:r>
            <a:r>
              <a:rPr lang="es-ES" b="1" dirty="0">
                <a:solidFill>
                  <a:schemeClr val="accent2"/>
                </a:solidFill>
              </a:rPr>
              <a:t>¿A quién?</a:t>
            </a:r>
            <a:r>
              <a:rPr lang="es-ES" b="1" dirty="0"/>
              <a:t> o </a:t>
            </a:r>
            <a:r>
              <a:rPr lang="es-ES" b="1" dirty="0">
                <a:solidFill>
                  <a:schemeClr val="accent2"/>
                </a:solidFill>
              </a:rPr>
              <a:t>¿Para </a:t>
            </a:r>
          </a:p>
          <a:p>
            <a:r>
              <a:rPr lang="es-ES" b="1" dirty="0">
                <a:solidFill>
                  <a:schemeClr val="accent2"/>
                </a:solidFill>
              </a:rPr>
              <a:t>quién</a:t>
            </a:r>
            <a:r>
              <a:rPr lang="es-ES" b="1" dirty="0" smtClean="0">
                <a:solidFill>
                  <a:schemeClr val="accent2"/>
                </a:solidFill>
              </a:rPr>
              <a:t>?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s-ES" b="1" dirty="0"/>
              <a:t>María compra regalos </a:t>
            </a:r>
            <a:r>
              <a:rPr lang="es-ES" b="1" u="sng" dirty="0">
                <a:solidFill>
                  <a:schemeClr val="accent2"/>
                </a:solidFill>
              </a:rPr>
              <a:t>a sus amigos</a:t>
            </a:r>
            <a:r>
              <a:rPr lang="es-ES" b="1" dirty="0"/>
              <a:t>  </a:t>
            </a:r>
            <a:endParaRPr lang="es-ES" b="1" dirty="0" smtClean="0"/>
          </a:p>
          <a:p>
            <a:endParaRPr lang="es-ES" b="1" dirty="0"/>
          </a:p>
          <a:p>
            <a:r>
              <a:rPr lang="es-ES" b="1" dirty="0"/>
              <a:t>Me </a:t>
            </a:r>
          </a:p>
          <a:p>
            <a:r>
              <a:rPr lang="es-ES" b="1" dirty="0"/>
              <a:t>Te</a:t>
            </a:r>
          </a:p>
          <a:p>
            <a:r>
              <a:rPr lang="es-ES" b="1" dirty="0"/>
              <a:t>Le</a:t>
            </a:r>
          </a:p>
          <a:p>
            <a:r>
              <a:rPr lang="es-ES" b="1" dirty="0"/>
              <a:t>Nos</a:t>
            </a:r>
          </a:p>
          <a:p>
            <a:r>
              <a:rPr lang="es-ES" b="1" dirty="0"/>
              <a:t>Os </a:t>
            </a:r>
          </a:p>
          <a:p>
            <a:r>
              <a:rPr lang="es-ES" b="1" dirty="0"/>
              <a:t>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2048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b="1" smtClean="0"/>
              <a:t>María compra regalos </a:t>
            </a:r>
            <a:r>
              <a:rPr lang="es-ES" b="1" u="sng" smtClean="0">
                <a:solidFill>
                  <a:schemeClr val="accent2"/>
                </a:solidFill>
              </a:rPr>
              <a:t>a sus amigos</a:t>
            </a:r>
            <a:r>
              <a:rPr lang="es-ES" b="1" smtClean="0"/>
              <a:t>  </a:t>
            </a:r>
          </a:p>
          <a:p>
            <a:pPr eaLnBrk="1" hangingPunct="1">
              <a:buFont typeface="Arial" charset="0"/>
              <a:buNone/>
            </a:pPr>
            <a:r>
              <a:rPr lang="es-ES" b="1" smtClean="0"/>
              <a:t>María </a:t>
            </a:r>
            <a:r>
              <a:rPr lang="es-ES" b="1" u="sng" smtClean="0"/>
              <a:t>les</a:t>
            </a:r>
            <a:r>
              <a:rPr lang="es-ES" b="1" smtClean="0"/>
              <a:t> compra regalos </a:t>
            </a:r>
          </a:p>
          <a:p>
            <a:pPr eaLnBrk="1" hangingPunct="1">
              <a:buFont typeface="Arial" charset="0"/>
              <a:buNone/>
            </a:pPr>
            <a:endParaRPr lang="es-ES" b="1" smtClean="0"/>
          </a:p>
          <a:p>
            <a:pPr eaLnBrk="1" hangingPunct="1">
              <a:buFont typeface="Arial" charset="0"/>
              <a:buNone/>
            </a:pPr>
            <a:r>
              <a:rPr lang="es-ES" smtClean="0"/>
              <a:t> </a:t>
            </a:r>
            <a:r>
              <a:rPr lang="es-ES" b="1" smtClean="0"/>
              <a:t>Recomiendo la pasta </a:t>
            </a:r>
            <a:r>
              <a:rPr lang="es-ES" b="1" u="sng" smtClean="0">
                <a:solidFill>
                  <a:schemeClr val="accent2"/>
                </a:solidFill>
              </a:rPr>
              <a:t>a mi hermano</a:t>
            </a:r>
            <a:r>
              <a:rPr lang="es-ES" b="1" u="sng" smtClean="0"/>
              <a:t> </a:t>
            </a:r>
            <a:endParaRPr lang="es-ES" b="1" smtClean="0"/>
          </a:p>
          <a:p>
            <a:pPr eaLnBrk="1" hangingPunct="1">
              <a:buFont typeface="Arial" charset="0"/>
              <a:buNone/>
            </a:pPr>
            <a:r>
              <a:rPr lang="es-ES" b="1" smtClean="0"/>
              <a:t> </a:t>
            </a:r>
            <a:r>
              <a:rPr lang="es-ES" b="1" u="sng" smtClean="0"/>
              <a:t>Le</a:t>
            </a:r>
            <a:r>
              <a:rPr lang="es-ES" b="1" smtClean="0"/>
              <a:t> recomiendo la pasta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2150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ES" b="1" smtClean="0"/>
              <a:t>    Los pronombres de Objeto Indirecto se colocan antes del verbo conjugado: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r>
              <a:rPr lang="es-ES" smtClean="0"/>
              <a:t>    El mesero dio la cuenta </a:t>
            </a:r>
            <a:r>
              <a:rPr lang="es-ES" u="sng" smtClean="0">
                <a:solidFill>
                  <a:schemeClr val="accent2"/>
                </a:solidFill>
              </a:rPr>
              <a:t>a Laura</a:t>
            </a:r>
            <a:r>
              <a:rPr lang="es-ES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es-ES" smtClean="0"/>
              <a:t>    El mesero </a:t>
            </a:r>
            <a:r>
              <a:rPr lang="es-ES" u="sng" smtClean="0">
                <a:solidFill>
                  <a:schemeClr val="accent2"/>
                </a:solidFill>
              </a:rPr>
              <a:t>le</a:t>
            </a:r>
            <a:r>
              <a:rPr lang="es-ES" smtClean="0"/>
              <a:t> dio la cuenta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TC101859866[[fn=Macro]]</Template>
  <TotalTime>245</TotalTime>
  <Words>483</Words>
  <Application>Microsoft Office PowerPoint</Application>
  <PresentationFormat>On-screen Show (4:3)</PresentationFormat>
  <Paragraphs>120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Macro</vt:lpstr>
      <vt:lpstr>Pronombres de Objeto Directo</vt:lpstr>
      <vt:lpstr>Pronombres de Objeto Directo</vt:lpstr>
      <vt:lpstr>PowerPoint Presentation</vt:lpstr>
      <vt:lpstr>PowerPoint Presentation</vt:lpstr>
      <vt:lpstr>DOBLE VERBO</vt:lpstr>
      <vt:lpstr>PowerPoint Presentation</vt:lpstr>
      <vt:lpstr>Pronombres de Objeto Indirecto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Doble Objeto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Scarsdale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Pronombres de Objeto Directo</dc:title>
  <dc:creator>User</dc:creator>
  <cp:lastModifiedBy>Francisco Ormazabal-Orta</cp:lastModifiedBy>
  <cp:revision>21</cp:revision>
  <dcterms:created xsi:type="dcterms:W3CDTF">2009-12-09T16:26:10Z</dcterms:created>
  <dcterms:modified xsi:type="dcterms:W3CDTF">2019-10-25T18:35:23Z</dcterms:modified>
</cp:coreProperties>
</file>